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78"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92" d="100"/>
          <a:sy n="92" d="100"/>
        </p:scale>
        <p:origin x="65" y="1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57639-0B77-F496-E702-E3A8AF0760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53D5E94-3A68-F3A9-8081-7BF88A74F5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8AE0CAC-0C20-08BB-269B-528177571534}"/>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336C8056-597E-41B2-D843-85BE6E3CB7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31E852-5920-6F8D-D3D3-D99BEC4A09A8}"/>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1834412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F1CAB-0CC4-860C-6B74-ED450A5EED4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5A276DD-29A9-49C3-9AEB-72EB795742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BB6042-606E-8861-B929-1ED6CC6510FA}"/>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F37E7145-21FE-FCAD-E498-263989D350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D70A02-AE3A-9B01-CBC9-61ECCD2D3C67}"/>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49222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59D915-DCCA-94A3-B425-5EDA3E8FE77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2C07E47-003C-7A10-1E24-C3665547F4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10E613-AE63-3EF7-FB7D-E5FA5171C4A4}"/>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AF697E5B-7A4F-2A51-2C0B-9C4FAD9052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CBB1AF-5771-A167-C8B3-916C3CCF5439}"/>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3569350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B23F8-CA15-61BA-7FAB-5AF282F0203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51EF4D4-CBF5-E7E9-1221-B3A27BFAEF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052DE8-1817-0F1A-5B80-BDAE6A154AFC}"/>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B8EA25C6-C188-1AEB-8632-B625D1924B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C61407-800D-94D3-D4C0-86AB12F225F0}"/>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3910826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666F1-BBA1-F914-D4EC-69A46F9B23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5717176-F884-5CF3-B47A-3B136BB3E3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E60618-79AC-AA19-D740-350A3E6F1FDD}"/>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6FA6DE12-9696-2243-5104-37F3F4D2615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483FE3-20FF-EA42-2895-105BA5657558}"/>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3478671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B4A4-E084-DCBA-7D00-27190E768A2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768632-D708-F336-380B-24924128AB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A2B4678-FD57-92F4-6720-D598E0DCFA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D2CCAA1-B3DC-0867-38E9-71B923231AB7}"/>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6" name="Footer Placeholder 5">
            <a:extLst>
              <a:ext uri="{FF2B5EF4-FFF2-40B4-BE49-F238E27FC236}">
                <a16:creationId xmlns:a16="http://schemas.microsoft.com/office/drawing/2014/main" id="{1306F0CE-F4F4-E74C-C6E8-C1583B440F0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903004-CA89-EAA6-83C4-05D524F2F153}"/>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1863723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4935D-7907-BEBD-46A4-B7F92FFA978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D916D5-FA7C-F8C7-AD80-FAA5D0CAA4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D1AED4-5934-EE64-1B4E-C422F39B3B5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3A5BA8F-5EFC-48A4-A261-1291DAAE87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5CB02E4-6700-F19E-5F35-8DC639B596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AEA9948-630A-8986-6DBE-9DA245A1FF7D}"/>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8" name="Footer Placeholder 7">
            <a:extLst>
              <a:ext uri="{FF2B5EF4-FFF2-40B4-BE49-F238E27FC236}">
                <a16:creationId xmlns:a16="http://schemas.microsoft.com/office/drawing/2014/main" id="{6B8E3339-BF77-8A4C-167D-1D3F99A70A6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1AACD83-3738-08D4-50F4-B0E4A7873591}"/>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4002083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B7AFD-3D0F-51C5-A883-0F108DE30DE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740F700-56BB-3B43-1D9A-BB967FDA849E}"/>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4" name="Footer Placeholder 3">
            <a:extLst>
              <a:ext uri="{FF2B5EF4-FFF2-40B4-BE49-F238E27FC236}">
                <a16:creationId xmlns:a16="http://schemas.microsoft.com/office/drawing/2014/main" id="{C58FA9AB-2B3C-C593-C1CE-157C3B4F99F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1647F08-899A-152C-D598-7B6C6C5EA85A}"/>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751466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B681B4-E513-6922-8F9D-1D69617D2E2B}"/>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3" name="Footer Placeholder 2">
            <a:extLst>
              <a:ext uri="{FF2B5EF4-FFF2-40B4-BE49-F238E27FC236}">
                <a16:creationId xmlns:a16="http://schemas.microsoft.com/office/drawing/2014/main" id="{66031CC5-8120-7AED-72E9-9BBBD8BBDE7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63C5AD3-E5D7-DFB3-9FFD-E944056F9B5E}"/>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820450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A0CF6-9CFD-1253-A002-FF8B0BE699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8EF1927-E511-D4FA-2A3A-BEC4BB6201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8CC4670-7B8C-D0AB-2BE0-8ADD4E42CF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E416BF-1A07-5CBF-9804-6379AC4BC2D7}"/>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6" name="Footer Placeholder 5">
            <a:extLst>
              <a:ext uri="{FF2B5EF4-FFF2-40B4-BE49-F238E27FC236}">
                <a16:creationId xmlns:a16="http://schemas.microsoft.com/office/drawing/2014/main" id="{2775FF9F-F343-53C8-EB27-6B2A53FC56F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4649EA-DCD9-67E4-1C5F-4066A06F9A25}"/>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2574736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93B8F-708B-2FA7-0F95-2E3914DFAD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EA59A85-3FC5-4186-A301-2DFE80E858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503D78D-4A1E-7C4F-1840-2519545FE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D6232F-90E0-D113-8223-4D0621A4872B}"/>
              </a:ext>
            </a:extLst>
          </p:cNvPr>
          <p:cNvSpPr>
            <a:spLocks noGrp="1"/>
          </p:cNvSpPr>
          <p:nvPr>
            <p:ph type="dt" sz="half" idx="10"/>
          </p:nvPr>
        </p:nvSpPr>
        <p:spPr/>
        <p:txBody>
          <a:bodyPr/>
          <a:lstStyle/>
          <a:p>
            <a:fld id="{EB15D445-EF06-4F63-8200-1C00B6B55DB1}" type="datetimeFigureOut">
              <a:rPr lang="en-IN" smtClean="0"/>
              <a:t>21-03-2024</a:t>
            </a:fld>
            <a:endParaRPr lang="en-IN"/>
          </a:p>
        </p:txBody>
      </p:sp>
      <p:sp>
        <p:nvSpPr>
          <p:cNvPr id="6" name="Footer Placeholder 5">
            <a:extLst>
              <a:ext uri="{FF2B5EF4-FFF2-40B4-BE49-F238E27FC236}">
                <a16:creationId xmlns:a16="http://schemas.microsoft.com/office/drawing/2014/main" id="{F4A13679-4272-BE75-6EC2-A0DABC325A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16283E-4400-9E3B-05F9-3E22930DED43}"/>
              </a:ext>
            </a:extLst>
          </p:cNvPr>
          <p:cNvSpPr>
            <a:spLocks noGrp="1"/>
          </p:cNvSpPr>
          <p:nvPr>
            <p:ph type="sldNum" sz="quarter" idx="12"/>
          </p:nvPr>
        </p:nvSpPr>
        <p:spPr/>
        <p:txBody>
          <a:bodyPr/>
          <a:lstStyle/>
          <a:p>
            <a:fld id="{5EE02F98-D2FA-4392-B9A9-AA43E4C56441}" type="slidenum">
              <a:rPr lang="en-IN" smtClean="0"/>
              <a:t>‹#›</a:t>
            </a:fld>
            <a:endParaRPr lang="en-IN"/>
          </a:p>
        </p:txBody>
      </p:sp>
    </p:spTree>
    <p:extLst>
      <p:ext uri="{BB962C8B-B14F-4D97-AF65-F5344CB8AC3E}">
        <p14:creationId xmlns:p14="http://schemas.microsoft.com/office/powerpoint/2010/main" val="1249783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1A3DA2-6631-0FD8-11E6-3F574B6BE1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AEA418E-9E86-755F-8EBD-14BFCBAAA1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2AF38D-83D8-298A-C33C-ED999F695F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15D445-EF06-4F63-8200-1C00B6B55DB1}" type="datetimeFigureOut">
              <a:rPr lang="en-IN" smtClean="0"/>
              <a:t>21-03-2024</a:t>
            </a:fld>
            <a:endParaRPr lang="en-IN"/>
          </a:p>
        </p:txBody>
      </p:sp>
      <p:sp>
        <p:nvSpPr>
          <p:cNvPr id="5" name="Footer Placeholder 4">
            <a:extLst>
              <a:ext uri="{FF2B5EF4-FFF2-40B4-BE49-F238E27FC236}">
                <a16:creationId xmlns:a16="http://schemas.microsoft.com/office/drawing/2014/main" id="{51913788-3CC7-3AED-0D3C-9DDEECF0D1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06DC003-6A99-0909-E527-BA61D1645E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E02F98-D2FA-4392-B9A9-AA43E4C56441}" type="slidenum">
              <a:rPr lang="en-IN" smtClean="0"/>
              <a:t>‹#›</a:t>
            </a:fld>
            <a:endParaRPr lang="en-IN"/>
          </a:p>
        </p:txBody>
      </p:sp>
    </p:spTree>
    <p:extLst>
      <p:ext uri="{BB962C8B-B14F-4D97-AF65-F5344CB8AC3E}">
        <p14:creationId xmlns:p14="http://schemas.microsoft.com/office/powerpoint/2010/main" val="1884381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17FFB-2320-93BF-2BD8-8419288A36A9}"/>
              </a:ext>
            </a:extLst>
          </p:cNvPr>
          <p:cNvSpPr>
            <a:spLocks noGrp="1"/>
          </p:cNvSpPr>
          <p:nvPr>
            <p:ph type="ctrTitle"/>
          </p:nvPr>
        </p:nvSpPr>
        <p:spPr/>
        <p:txBody>
          <a:bodyPr/>
          <a:lstStyle/>
          <a:p>
            <a:r>
              <a:rPr lang="en-IN" dirty="0"/>
              <a:t>K – Means Clustering</a:t>
            </a:r>
          </a:p>
        </p:txBody>
      </p:sp>
    </p:spTree>
    <p:extLst>
      <p:ext uri="{BB962C8B-B14F-4D97-AF65-F5344CB8AC3E}">
        <p14:creationId xmlns:p14="http://schemas.microsoft.com/office/powerpoint/2010/main" val="2040195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DBC9FA-6CA7-747F-6A2D-4514C180B8E6}"/>
              </a:ext>
            </a:extLst>
          </p:cNvPr>
          <p:cNvPicPr>
            <a:picLocks noChangeAspect="1"/>
          </p:cNvPicPr>
          <p:nvPr/>
        </p:nvPicPr>
        <p:blipFill>
          <a:blip r:embed="rId2"/>
          <a:stretch>
            <a:fillRect/>
          </a:stretch>
        </p:blipFill>
        <p:spPr>
          <a:xfrm>
            <a:off x="0" y="1296669"/>
            <a:ext cx="12192000" cy="4264662"/>
          </a:xfrm>
          <a:prstGeom prst="rect">
            <a:avLst/>
          </a:prstGeom>
        </p:spPr>
      </p:pic>
    </p:spTree>
    <p:extLst>
      <p:ext uri="{BB962C8B-B14F-4D97-AF65-F5344CB8AC3E}">
        <p14:creationId xmlns:p14="http://schemas.microsoft.com/office/powerpoint/2010/main" val="3702157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0E5626-D13C-E4D1-93C6-7389E1F80A8E}"/>
              </a:ext>
            </a:extLst>
          </p:cNvPr>
          <p:cNvPicPr>
            <a:picLocks noChangeAspect="1"/>
          </p:cNvPicPr>
          <p:nvPr/>
        </p:nvPicPr>
        <p:blipFill>
          <a:blip r:embed="rId2"/>
          <a:stretch>
            <a:fillRect/>
          </a:stretch>
        </p:blipFill>
        <p:spPr>
          <a:xfrm>
            <a:off x="37240" y="0"/>
            <a:ext cx="12117519" cy="6858000"/>
          </a:xfrm>
          <a:prstGeom prst="rect">
            <a:avLst/>
          </a:prstGeom>
        </p:spPr>
      </p:pic>
    </p:spTree>
    <p:extLst>
      <p:ext uri="{BB962C8B-B14F-4D97-AF65-F5344CB8AC3E}">
        <p14:creationId xmlns:p14="http://schemas.microsoft.com/office/powerpoint/2010/main" val="2897794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775B3C-130C-D374-B02B-B777FC716DE4}"/>
              </a:ext>
            </a:extLst>
          </p:cNvPr>
          <p:cNvPicPr>
            <a:picLocks noChangeAspect="1"/>
          </p:cNvPicPr>
          <p:nvPr/>
        </p:nvPicPr>
        <p:blipFill>
          <a:blip r:embed="rId2"/>
          <a:stretch>
            <a:fillRect/>
          </a:stretch>
        </p:blipFill>
        <p:spPr>
          <a:xfrm>
            <a:off x="0" y="119012"/>
            <a:ext cx="12192000" cy="6619975"/>
          </a:xfrm>
          <a:prstGeom prst="rect">
            <a:avLst/>
          </a:prstGeom>
        </p:spPr>
      </p:pic>
    </p:spTree>
    <p:extLst>
      <p:ext uri="{BB962C8B-B14F-4D97-AF65-F5344CB8AC3E}">
        <p14:creationId xmlns:p14="http://schemas.microsoft.com/office/powerpoint/2010/main" val="2748490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A73BBF-1EB6-F445-C69B-85D498228DDF}"/>
              </a:ext>
            </a:extLst>
          </p:cNvPr>
          <p:cNvPicPr>
            <a:picLocks noChangeAspect="1"/>
          </p:cNvPicPr>
          <p:nvPr/>
        </p:nvPicPr>
        <p:blipFill>
          <a:blip r:embed="rId2"/>
          <a:stretch>
            <a:fillRect/>
          </a:stretch>
        </p:blipFill>
        <p:spPr>
          <a:xfrm>
            <a:off x="0" y="70852"/>
            <a:ext cx="12192000" cy="6716295"/>
          </a:xfrm>
          <a:prstGeom prst="rect">
            <a:avLst/>
          </a:prstGeom>
        </p:spPr>
      </p:pic>
    </p:spTree>
    <p:extLst>
      <p:ext uri="{BB962C8B-B14F-4D97-AF65-F5344CB8AC3E}">
        <p14:creationId xmlns:p14="http://schemas.microsoft.com/office/powerpoint/2010/main" val="631121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A42BE5-ECE8-6223-DF09-C9B55268F102}"/>
              </a:ext>
            </a:extLst>
          </p:cNvPr>
          <p:cNvPicPr>
            <a:picLocks noChangeAspect="1"/>
          </p:cNvPicPr>
          <p:nvPr/>
        </p:nvPicPr>
        <p:blipFill>
          <a:blip r:embed="rId2"/>
          <a:stretch>
            <a:fillRect/>
          </a:stretch>
        </p:blipFill>
        <p:spPr>
          <a:xfrm>
            <a:off x="9744" y="0"/>
            <a:ext cx="12172511" cy="6858000"/>
          </a:xfrm>
          <a:prstGeom prst="rect">
            <a:avLst/>
          </a:prstGeom>
        </p:spPr>
      </p:pic>
    </p:spTree>
    <p:extLst>
      <p:ext uri="{BB962C8B-B14F-4D97-AF65-F5344CB8AC3E}">
        <p14:creationId xmlns:p14="http://schemas.microsoft.com/office/powerpoint/2010/main" val="1102068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4C1FAE-2D76-EBC0-7A7C-D9EA66D17EC3}"/>
              </a:ext>
            </a:extLst>
          </p:cNvPr>
          <p:cNvPicPr>
            <a:picLocks noChangeAspect="1"/>
          </p:cNvPicPr>
          <p:nvPr/>
        </p:nvPicPr>
        <p:blipFill>
          <a:blip r:embed="rId2"/>
          <a:stretch>
            <a:fillRect/>
          </a:stretch>
        </p:blipFill>
        <p:spPr>
          <a:xfrm>
            <a:off x="3325" y="0"/>
            <a:ext cx="12185349" cy="6858000"/>
          </a:xfrm>
          <a:prstGeom prst="rect">
            <a:avLst/>
          </a:prstGeom>
        </p:spPr>
      </p:pic>
    </p:spTree>
    <p:extLst>
      <p:ext uri="{BB962C8B-B14F-4D97-AF65-F5344CB8AC3E}">
        <p14:creationId xmlns:p14="http://schemas.microsoft.com/office/powerpoint/2010/main" val="1429469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259562-ED78-50B9-92E6-6EC58D64A012}"/>
              </a:ext>
            </a:extLst>
          </p:cNvPr>
          <p:cNvPicPr>
            <a:picLocks noChangeAspect="1"/>
          </p:cNvPicPr>
          <p:nvPr/>
        </p:nvPicPr>
        <p:blipFill>
          <a:blip r:embed="rId2"/>
          <a:stretch>
            <a:fillRect/>
          </a:stretch>
        </p:blipFill>
        <p:spPr>
          <a:xfrm>
            <a:off x="0" y="325507"/>
            <a:ext cx="12192000" cy="6206986"/>
          </a:xfrm>
          <a:prstGeom prst="rect">
            <a:avLst/>
          </a:prstGeom>
        </p:spPr>
      </p:pic>
    </p:spTree>
    <p:extLst>
      <p:ext uri="{BB962C8B-B14F-4D97-AF65-F5344CB8AC3E}">
        <p14:creationId xmlns:p14="http://schemas.microsoft.com/office/powerpoint/2010/main" val="398446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00FB4D-AA2E-215B-CEF7-EC280455FEE1}"/>
              </a:ext>
            </a:extLst>
          </p:cNvPr>
          <p:cNvPicPr>
            <a:picLocks noChangeAspect="1"/>
          </p:cNvPicPr>
          <p:nvPr/>
        </p:nvPicPr>
        <p:blipFill>
          <a:blip r:embed="rId2"/>
          <a:stretch>
            <a:fillRect/>
          </a:stretch>
        </p:blipFill>
        <p:spPr>
          <a:xfrm>
            <a:off x="151841" y="0"/>
            <a:ext cx="11888318" cy="6858000"/>
          </a:xfrm>
          <a:prstGeom prst="rect">
            <a:avLst/>
          </a:prstGeom>
        </p:spPr>
      </p:pic>
    </p:spTree>
    <p:extLst>
      <p:ext uri="{BB962C8B-B14F-4D97-AF65-F5344CB8AC3E}">
        <p14:creationId xmlns:p14="http://schemas.microsoft.com/office/powerpoint/2010/main" val="28785478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8A661-B35D-BC04-5459-95A0AC6340AE}"/>
              </a:ext>
            </a:extLst>
          </p:cNvPr>
          <p:cNvPicPr>
            <a:picLocks noChangeAspect="1"/>
          </p:cNvPicPr>
          <p:nvPr/>
        </p:nvPicPr>
        <p:blipFill>
          <a:blip r:embed="rId2"/>
          <a:stretch>
            <a:fillRect/>
          </a:stretch>
        </p:blipFill>
        <p:spPr>
          <a:xfrm>
            <a:off x="0" y="438584"/>
            <a:ext cx="12192000" cy="5980831"/>
          </a:xfrm>
          <a:prstGeom prst="rect">
            <a:avLst/>
          </a:prstGeom>
        </p:spPr>
      </p:pic>
    </p:spTree>
    <p:extLst>
      <p:ext uri="{BB962C8B-B14F-4D97-AF65-F5344CB8AC3E}">
        <p14:creationId xmlns:p14="http://schemas.microsoft.com/office/powerpoint/2010/main" val="4053849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DF2D22-71C1-E2F0-5861-A77E9777F297}"/>
              </a:ext>
            </a:extLst>
          </p:cNvPr>
          <p:cNvPicPr>
            <a:picLocks noChangeAspect="1"/>
          </p:cNvPicPr>
          <p:nvPr/>
        </p:nvPicPr>
        <p:blipFill>
          <a:blip r:embed="rId2"/>
          <a:stretch>
            <a:fillRect/>
          </a:stretch>
        </p:blipFill>
        <p:spPr>
          <a:xfrm>
            <a:off x="0" y="1806010"/>
            <a:ext cx="12192000" cy="3245979"/>
          </a:xfrm>
          <a:prstGeom prst="rect">
            <a:avLst/>
          </a:prstGeom>
        </p:spPr>
      </p:pic>
    </p:spTree>
    <p:extLst>
      <p:ext uri="{BB962C8B-B14F-4D97-AF65-F5344CB8AC3E}">
        <p14:creationId xmlns:p14="http://schemas.microsoft.com/office/powerpoint/2010/main" val="3550771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36EA48-F13C-B15F-B3FF-99CE358FDAD2}"/>
              </a:ext>
            </a:extLst>
          </p:cNvPr>
          <p:cNvSpPr txBox="1"/>
          <p:nvPr/>
        </p:nvSpPr>
        <p:spPr>
          <a:xfrm>
            <a:off x="2447801" y="666421"/>
            <a:ext cx="7723414" cy="5632311"/>
          </a:xfrm>
          <a:prstGeom prst="rect">
            <a:avLst/>
          </a:prstGeom>
          <a:noFill/>
        </p:spPr>
        <p:txBody>
          <a:bodyPr wrap="square">
            <a:spAutoFit/>
          </a:bodyPr>
          <a:lstStyle/>
          <a:p>
            <a:r>
              <a:rPr lang="en-IN" sz="2400" dirty="0"/>
              <a:t>K-means clustering is a popular unsupervised machine learning algorithm used for clustering data points into a predefined number of clusters, represented by 'k'. Here's how it works:</a:t>
            </a:r>
          </a:p>
          <a:p>
            <a:endParaRPr lang="en-IN" sz="2400" dirty="0"/>
          </a:p>
          <a:p>
            <a:r>
              <a:rPr lang="en-IN" sz="2400" dirty="0"/>
              <a:t>1. Initialization: Choose 'k' initial centroids (points) randomly from the dataset.</a:t>
            </a:r>
          </a:p>
          <a:p>
            <a:r>
              <a:rPr lang="en-IN" sz="2400" dirty="0"/>
              <a:t>2. Assignment: Assign each data point to the nearest centroid, forming 'k' clusters.</a:t>
            </a:r>
          </a:p>
          <a:p>
            <a:r>
              <a:rPr lang="en-IN" sz="2400" dirty="0"/>
              <a:t>3. Update: Recalculate the centroids as the mean of all data points assigned to each centroid.</a:t>
            </a:r>
          </a:p>
          <a:p>
            <a:r>
              <a:rPr lang="en-IN" sz="2400" dirty="0"/>
              <a:t>4. Repeat: Repeat steps 2 and 3 until convergence (when centroids don't change much between iterations) or for a specified number of iterations.</a:t>
            </a:r>
          </a:p>
          <a:p>
            <a:endParaRPr lang="en-IN" sz="2400" dirty="0"/>
          </a:p>
        </p:txBody>
      </p:sp>
    </p:spTree>
    <p:extLst>
      <p:ext uri="{BB962C8B-B14F-4D97-AF65-F5344CB8AC3E}">
        <p14:creationId xmlns:p14="http://schemas.microsoft.com/office/powerpoint/2010/main" val="2830390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EBF4B-C470-5C05-53B5-D187E807099F}"/>
              </a:ext>
            </a:extLst>
          </p:cNvPr>
          <p:cNvPicPr>
            <a:picLocks noChangeAspect="1"/>
          </p:cNvPicPr>
          <p:nvPr/>
        </p:nvPicPr>
        <p:blipFill>
          <a:blip r:embed="rId2"/>
          <a:stretch>
            <a:fillRect/>
          </a:stretch>
        </p:blipFill>
        <p:spPr>
          <a:xfrm>
            <a:off x="163457" y="754083"/>
            <a:ext cx="5634691" cy="3313216"/>
          </a:xfrm>
          <a:prstGeom prst="rect">
            <a:avLst/>
          </a:prstGeom>
        </p:spPr>
      </p:pic>
      <p:pic>
        <p:nvPicPr>
          <p:cNvPr id="5" name="Picture 4">
            <a:extLst>
              <a:ext uri="{FF2B5EF4-FFF2-40B4-BE49-F238E27FC236}">
                <a16:creationId xmlns:a16="http://schemas.microsoft.com/office/drawing/2014/main" id="{138C4655-1433-19EA-E69F-A6B14FA46363}"/>
              </a:ext>
            </a:extLst>
          </p:cNvPr>
          <p:cNvPicPr>
            <a:picLocks noChangeAspect="1"/>
          </p:cNvPicPr>
          <p:nvPr/>
        </p:nvPicPr>
        <p:blipFill>
          <a:blip r:embed="rId3"/>
          <a:stretch>
            <a:fillRect/>
          </a:stretch>
        </p:blipFill>
        <p:spPr>
          <a:xfrm>
            <a:off x="5952069" y="3057897"/>
            <a:ext cx="5748792" cy="3099460"/>
          </a:xfrm>
          <a:prstGeom prst="rect">
            <a:avLst/>
          </a:prstGeom>
        </p:spPr>
      </p:pic>
    </p:spTree>
    <p:extLst>
      <p:ext uri="{BB962C8B-B14F-4D97-AF65-F5344CB8AC3E}">
        <p14:creationId xmlns:p14="http://schemas.microsoft.com/office/powerpoint/2010/main" val="1928748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3301E7-5602-1D3A-79EC-E7E46614511F}"/>
              </a:ext>
            </a:extLst>
          </p:cNvPr>
          <p:cNvPicPr>
            <a:picLocks noChangeAspect="1"/>
          </p:cNvPicPr>
          <p:nvPr/>
        </p:nvPicPr>
        <p:blipFill>
          <a:blip r:embed="rId2"/>
          <a:stretch>
            <a:fillRect/>
          </a:stretch>
        </p:blipFill>
        <p:spPr>
          <a:xfrm>
            <a:off x="358173" y="528451"/>
            <a:ext cx="11329125" cy="5675204"/>
          </a:xfrm>
          <a:prstGeom prst="rect">
            <a:avLst/>
          </a:prstGeom>
        </p:spPr>
      </p:pic>
    </p:spTree>
    <p:extLst>
      <p:ext uri="{BB962C8B-B14F-4D97-AF65-F5344CB8AC3E}">
        <p14:creationId xmlns:p14="http://schemas.microsoft.com/office/powerpoint/2010/main" val="676737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F37B87-DB82-6FAA-B436-5A5342497CB6}"/>
              </a:ext>
            </a:extLst>
          </p:cNvPr>
          <p:cNvPicPr>
            <a:picLocks noChangeAspect="1"/>
          </p:cNvPicPr>
          <p:nvPr/>
        </p:nvPicPr>
        <p:blipFill>
          <a:blip r:embed="rId2"/>
          <a:stretch>
            <a:fillRect/>
          </a:stretch>
        </p:blipFill>
        <p:spPr>
          <a:xfrm>
            <a:off x="382830" y="0"/>
            <a:ext cx="11426340" cy="6858000"/>
          </a:xfrm>
          <a:prstGeom prst="rect">
            <a:avLst/>
          </a:prstGeom>
        </p:spPr>
      </p:pic>
    </p:spTree>
    <p:extLst>
      <p:ext uri="{BB962C8B-B14F-4D97-AF65-F5344CB8AC3E}">
        <p14:creationId xmlns:p14="http://schemas.microsoft.com/office/powerpoint/2010/main" val="26617515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C4FD5A-596B-184A-1F2D-C7D075AE26ED}"/>
              </a:ext>
            </a:extLst>
          </p:cNvPr>
          <p:cNvPicPr>
            <a:picLocks noChangeAspect="1"/>
          </p:cNvPicPr>
          <p:nvPr/>
        </p:nvPicPr>
        <p:blipFill>
          <a:blip r:embed="rId2"/>
          <a:stretch>
            <a:fillRect/>
          </a:stretch>
        </p:blipFill>
        <p:spPr>
          <a:xfrm>
            <a:off x="381910" y="0"/>
            <a:ext cx="11428180" cy="6858000"/>
          </a:xfrm>
          <a:prstGeom prst="rect">
            <a:avLst/>
          </a:prstGeom>
        </p:spPr>
      </p:pic>
    </p:spTree>
    <p:extLst>
      <p:ext uri="{BB962C8B-B14F-4D97-AF65-F5344CB8AC3E}">
        <p14:creationId xmlns:p14="http://schemas.microsoft.com/office/powerpoint/2010/main" val="3968754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F4FE16-9392-CFEA-D1ED-B7A7198934C2}"/>
              </a:ext>
            </a:extLst>
          </p:cNvPr>
          <p:cNvSpPr txBox="1"/>
          <p:nvPr/>
        </p:nvSpPr>
        <p:spPr>
          <a:xfrm>
            <a:off x="2262249" y="955965"/>
            <a:ext cx="6880266" cy="4154984"/>
          </a:xfrm>
          <a:prstGeom prst="rect">
            <a:avLst/>
          </a:prstGeom>
          <a:noFill/>
        </p:spPr>
        <p:txBody>
          <a:bodyPr wrap="square">
            <a:spAutoFit/>
          </a:bodyPr>
          <a:lstStyle/>
          <a:p>
            <a:r>
              <a:rPr lang="en-IN" sz="2400" dirty="0"/>
              <a:t>The algorithm aims to minimize the sum of squared distances between data points and their respective centroids. However, the solution may not always be globally optimal and can depend on the initial centroid selection.</a:t>
            </a:r>
          </a:p>
          <a:p>
            <a:endParaRPr lang="en-IN" sz="2400" dirty="0"/>
          </a:p>
          <a:p>
            <a:r>
              <a:rPr lang="en-IN" sz="2400" dirty="0"/>
              <a:t>It's important to note that the choice of 'k' and the initialization of centroids can significantly affect the clustering result. Various techniques, such as the elbow method or silhouette analysis, can help determine the optimal number of clusters 'k'.</a:t>
            </a:r>
          </a:p>
        </p:txBody>
      </p:sp>
    </p:spTree>
    <p:extLst>
      <p:ext uri="{BB962C8B-B14F-4D97-AF65-F5344CB8AC3E}">
        <p14:creationId xmlns:p14="http://schemas.microsoft.com/office/powerpoint/2010/main" val="1606674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D2F22-04BD-FA2F-71AA-47C0503E8A03}"/>
              </a:ext>
            </a:extLst>
          </p:cNvPr>
          <p:cNvSpPr>
            <a:spLocks noGrp="1"/>
          </p:cNvSpPr>
          <p:nvPr>
            <p:ph type="title"/>
          </p:nvPr>
        </p:nvSpPr>
        <p:spPr/>
        <p:txBody>
          <a:bodyPr/>
          <a:lstStyle/>
          <a:p>
            <a:r>
              <a:rPr lang="en-IN" dirty="0"/>
              <a:t>Solved Example</a:t>
            </a:r>
          </a:p>
        </p:txBody>
      </p:sp>
      <p:pic>
        <p:nvPicPr>
          <p:cNvPr id="5" name="Content Placeholder 4">
            <a:extLst>
              <a:ext uri="{FF2B5EF4-FFF2-40B4-BE49-F238E27FC236}">
                <a16:creationId xmlns:a16="http://schemas.microsoft.com/office/drawing/2014/main" id="{9786E8D3-0B73-A545-F9F8-761C4D1BB9EC}"/>
              </a:ext>
            </a:extLst>
          </p:cNvPr>
          <p:cNvPicPr>
            <a:picLocks noGrp="1" noChangeAspect="1"/>
          </p:cNvPicPr>
          <p:nvPr>
            <p:ph idx="1"/>
          </p:nvPr>
        </p:nvPicPr>
        <p:blipFill>
          <a:blip r:embed="rId2"/>
          <a:stretch>
            <a:fillRect/>
          </a:stretch>
        </p:blipFill>
        <p:spPr>
          <a:xfrm>
            <a:off x="1103768" y="1748436"/>
            <a:ext cx="6493117" cy="4351338"/>
          </a:xfrm>
        </p:spPr>
      </p:pic>
    </p:spTree>
    <p:extLst>
      <p:ext uri="{BB962C8B-B14F-4D97-AF65-F5344CB8AC3E}">
        <p14:creationId xmlns:p14="http://schemas.microsoft.com/office/powerpoint/2010/main" val="212573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769BF6-BE90-D549-F364-6268196259D6}"/>
              </a:ext>
            </a:extLst>
          </p:cNvPr>
          <p:cNvPicPr>
            <a:picLocks noChangeAspect="1"/>
          </p:cNvPicPr>
          <p:nvPr/>
        </p:nvPicPr>
        <p:blipFill>
          <a:blip r:embed="rId2"/>
          <a:stretch>
            <a:fillRect/>
          </a:stretch>
        </p:blipFill>
        <p:spPr>
          <a:xfrm>
            <a:off x="0" y="560294"/>
            <a:ext cx="12192000" cy="5737411"/>
          </a:xfrm>
          <a:prstGeom prst="rect">
            <a:avLst/>
          </a:prstGeom>
        </p:spPr>
      </p:pic>
    </p:spTree>
    <p:extLst>
      <p:ext uri="{BB962C8B-B14F-4D97-AF65-F5344CB8AC3E}">
        <p14:creationId xmlns:p14="http://schemas.microsoft.com/office/powerpoint/2010/main" val="170996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21C1AF-CC3F-2B3C-2E1F-2E572F923C69}"/>
              </a:ext>
            </a:extLst>
          </p:cNvPr>
          <p:cNvPicPr>
            <a:picLocks noChangeAspect="1"/>
          </p:cNvPicPr>
          <p:nvPr/>
        </p:nvPicPr>
        <p:blipFill>
          <a:blip r:embed="rId2"/>
          <a:stretch>
            <a:fillRect/>
          </a:stretch>
        </p:blipFill>
        <p:spPr>
          <a:xfrm>
            <a:off x="237506" y="106878"/>
            <a:ext cx="11521044" cy="4524499"/>
          </a:xfrm>
          <a:prstGeom prst="rect">
            <a:avLst/>
          </a:prstGeom>
        </p:spPr>
      </p:pic>
      <p:pic>
        <p:nvPicPr>
          <p:cNvPr id="5" name="Picture 4">
            <a:extLst>
              <a:ext uri="{FF2B5EF4-FFF2-40B4-BE49-F238E27FC236}">
                <a16:creationId xmlns:a16="http://schemas.microsoft.com/office/drawing/2014/main" id="{2EDC24DC-56C0-A5A9-FF19-06883BC87C21}"/>
              </a:ext>
            </a:extLst>
          </p:cNvPr>
          <p:cNvPicPr>
            <a:picLocks noChangeAspect="1"/>
          </p:cNvPicPr>
          <p:nvPr/>
        </p:nvPicPr>
        <p:blipFill>
          <a:blip r:embed="rId3"/>
          <a:stretch>
            <a:fillRect/>
          </a:stretch>
        </p:blipFill>
        <p:spPr>
          <a:xfrm>
            <a:off x="1946826" y="5063947"/>
            <a:ext cx="7763958" cy="1076475"/>
          </a:xfrm>
          <a:prstGeom prst="rect">
            <a:avLst/>
          </a:prstGeom>
        </p:spPr>
      </p:pic>
    </p:spTree>
    <p:extLst>
      <p:ext uri="{BB962C8B-B14F-4D97-AF65-F5344CB8AC3E}">
        <p14:creationId xmlns:p14="http://schemas.microsoft.com/office/powerpoint/2010/main" val="246312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30E609-D53D-C808-0550-1113DA376C0A}"/>
              </a:ext>
            </a:extLst>
          </p:cNvPr>
          <p:cNvPicPr>
            <a:picLocks noChangeAspect="1"/>
          </p:cNvPicPr>
          <p:nvPr/>
        </p:nvPicPr>
        <p:blipFill>
          <a:blip r:embed="rId2"/>
          <a:stretch>
            <a:fillRect/>
          </a:stretch>
        </p:blipFill>
        <p:spPr>
          <a:xfrm>
            <a:off x="0" y="867113"/>
            <a:ext cx="12192000" cy="5123773"/>
          </a:xfrm>
          <a:prstGeom prst="rect">
            <a:avLst/>
          </a:prstGeom>
        </p:spPr>
      </p:pic>
    </p:spTree>
    <p:extLst>
      <p:ext uri="{BB962C8B-B14F-4D97-AF65-F5344CB8AC3E}">
        <p14:creationId xmlns:p14="http://schemas.microsoft.com/office/powerpoint/2010/main" val="523552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E4A5D5-0D38-FFDE-735C-FE5B36BB437C}"/>
              </a:ext>
            </a:extLst>
          </p:cNvPr>
          <p:cNvPicPr>
            <a:picLocks noChangeAspect="1"/>
          </p:cNvPicPr>
          <p:nvPr/>
        </p:nvPicPr>
        <p:blipFill>
          <a:blip r:embed="rId2"/>
          <a:stretch>
            <a:fillRect/>
          </a:stretch>
        </p:blipFill>
        <p:spPr>
          <a:xfrm>
            <a:off x="0" y="908462"/>
            <a:ext cx="12192000" cy="5343896"/>
          </a:xfrm>
          <a:prstGeom prst="rect">
            <a:avLst/>
          </a:prstGeom>
        </p:spPr>
      </p:pic>
    </p:spTree>
    <p:extLst>
      <p:ext uri="{BB962C8B-B14F-4D97-AF65-F5344CB8AC3E}">
        <p14:creationId xmlns:p14="http://schemas.microsoft.com/office/powerpoint/2010/main" val="3981620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DAE4F5-0B9B-8BC0-5CC5-1E9945193464}"/>
              </a:ext>
            </a:extLst>
          </p:cNvPr>
          <p:cNvPicPr>
            <a:picLocks noChangeAspect="1"/>
          </p:cNvPicPr>
          <p:nvPr/>
        </p:nvPicPr>
        <p:blipFill>
          <a:blip r:embed="rId2"/>
          <a:stretch>
            <a:fillRect/>
          </a:stretch>
        </p:blipFill>
        <p:spPr>
          <a:xfrm>
            <a:off x="0" y="1334845"/>
            <a:ext cx="12192000" cy="4188310"/>
          </a:xfrm>
          <a:prstGeom prst="rect">
            <a:avLst/>
          </a:prstGeom>
        </p:spPr>
      </p:pic>
    </p:spTree>
    <p:extLst>
      <p:ext uri="{BB962C8B-B14F-4D97-AF65-F5344CB8AC3E}">
        <p14:creationId xmlns:p14="http://schemas.microsoft.com/office/powerpoint/2010/main" val="13446908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199</Words>
  <Application>Microsoft Office PowerPoint</Application>
  <PresentationFormat>Widescreen</PresentationFormat>
  <Paragraphs>11</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K – Means Clustering</vt:lpstr>
      <vt:lpstr>PowerPoint Presentation</vt:lpstr>
      <vt:lpstr>PowerPoint Presentation</vt:lpstr>
      <vt:lpstr>Solved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 – Means Clustering</dc:title>
  <dc:creator>Abhilash V P</dc:creator>
  <cp:lastModifiedBy>Abhilash V P</cp:lastModifiedBy>
  <cp:revision>1</cp:revision>
  <dcterms:created xsi:type="dcterms:W3CDTF">2024-03-21T08:14:31Z</dcterms:created>
  <dcterms:modified xsi:type="dcterms:W3CDTF">2024-03-21T08:14:34Z</dcterms:modified>
</cp:coreProperties>
</file>

<file path=docProps/thumbnail.jpeg>
</file>